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46"/>
  </p:notesMasterIdLst>
  <p:sldIdLst>
    <p:sldId id="256" r:id="rId2"/>
    <p:sldId id="340" r:id="rId3"/>
    <p:sldId id="341" r:id="rId4"/>
    <p:sldId id="342" r:id="rId5"/>
    <p:sldId id="286" r:id="rId6"/>
    <p:sldId id="329" r:id="rId7"/>
    <p:sldId id="319" r:id="rId8"/>
    <p:sldId id="320" r:id="rId9"/>
    <p:sldId id="318" r:id="rId10"/>
    <p:sldId id="321" r:id="rId11"/>
    <p:sldId id="317" r:id="rId12"/>
    <p:sldId id="323" r:id="rId13"/>
    <p:sldId id="345" r:id="rId14"/>
    <p:sldId id="343" r:id="rId15"/>
    <p:sldId id="344" r:id="rId16"/>
    <p:sldId id="332" r:id="rId17"/>
    <p:sldId id="333" r:id="rId18"/>
    <p:sldId id="346" r:id="rId19"/>
    <p:sldId id="350" r:id="rId20"/>
    <p:sldId id="347" r:id="rId21"/>
    <p:sldId id="349" r:id="rId22"/>
    <p:sldId id="348" r:id="rId23"/>
    <p:sldId id="324" r:id="rId24"/>
    <p:sldId id="330" r:id="rId25"/>
    <p:sldId id="315" r:id="rId26"/>
    <p:sldId id="334" r:id="rId27"/>
    <p:sldId id="336" r:id="rId28"/>
    <p:sldId id="314" r:id="rId29"/>
    <p:sldId id="313" r:id="rId30"/>
    <p:sldId id="325" r:id="rId31"/>
    <p:sldId id="312" r:id="rId32"/>
    <p:sldId id="326" r:id="rId33"/>
    <p:sldId id="310" r:id="rId34"/>
    <p:sldId id="337" r:id="rId35"/>
    <p:sldId id="309" r:id="rId36"/>
    <p:sldId id="338" r:id="rId37"/>
    <p:sldId id="308" r:id="rId38"/>
    <p:sldId id="307" r:id="rId39"/>
    <p:sldId id="306" r:id="rId40"/>
    <p:sldId id="339" r:id="rId41"/>
    <p:sldId id="331" r:id="rId42"/>
    <p:sldId id="287" r:id="rId43"/>
    <p:sldId id="328" r:id="rId44"/>
    <p:sldId id="303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39" autoAdjust="0"/>
    <p:restoredTop sz="70459" autoAdjust="0"/>
  </p:normalViewPr>
  <p:slideViewPr>
    <p:cSldViewPr>
      <p:cViewPr varScale="1">
        <p:scale>
          <a:sx n="57" d="100"/>
          <a:sy n="57" d="100"/>
        </p:scale>
        <p:origin x="114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DCD26-F9CB-4286-9A2F-71B631491F5B}" type="datetimeFigureOut">
              <a:rPr lang="en-US" smtClean="0"/>
              <a:pPr/>
              <a:t>10/25/19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5617B-DD6C-45A1-AF94-8879E4C213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653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 9-1: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the differences between mental health and mental illness, and between normal and abnormal mental health.</a:t>
            </a:r>
            <a:r>
              <a:rPr lang="en-US" dirty="0" smtClean="0">
                <a:effectLst/>
              </a:rPr>
              <a:t> </a:t>
            </a:r>
          </a:p>
          <a:p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Specializations include child, adolescent, adult,</a:t>
            </a:r>
            <a:r>
              <a:rPr lang="en-US" baseline="0" dirty="0" smtClean="0">
                <a:effectLst/>
              </a:rPr>
              <a:t> o</a:t>
            </a:r>
            <a:r>
              <a:rPr lang="en-US" dirty="0" smtClean="0">
                <a:effectLst/>
              </a:rPr>
              <a:t>lder adult (geriatric), forensic,</a:t>
            </a:r>
            <a:r>
              <a:rPr lang="en-US" baseline="0" dirty="0" smtClean="0">
                <a:effectLst/>
              </a:rPr>
              <a:t> d</a:t>
            </a:r>
            <a:r>
              <a:rPr lang="en-US" dirty="0" smtClean="0">
                <a:effectLst/>
              </a:rPr>
              <a:t>evelopmental, physical, or neurocognitive disorder, and alcohol and other drug rehabilitation.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81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LO 9-1: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the differences between mental health and mental illness, and between normal and abnormal mental health.</a:t>
            </a:r>
            <a:r>
              <a:rPr lang="en-US" dirty="0" smtClean="0">
                <a:effectLst/>
              </a:rPr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39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LO 9-1: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the differences between mental health and mental illness, and between normal and abnormal mental health.</a:t>
            </a:r>
            <a:r>
              <a:rPr lang="en-US" dirty="0" smtClean="0">
                <a:effectLst/>
              </a:rPr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47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LO 9-1: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the differences between mental health and mental illness, and between normal and abnormal mental health.</a:t>
            </a:r>
            <a:r>
              <a:rPr lang="en-US" dirty="0" smtClean="0">
                <a:effectLst/>
              </a:rPr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09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LO 9-1: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the differences between mental health and mental illness, and between normal and abnormal mental health.</a:t>
            </a:r>
            <a:r>
              <a:rPr lang="en-US" dirty="0" smtClean="0">
                <a:effectLst/>
              </a:rPr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209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 9-2: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 at least five types of serious mental health disorders.</a:t>
            </a:r>
            <a:r>
              <a:rPr lang="en-US" dirty="0" smtClean="0">
                <a:effectLst/>
              </a:rPr>
              <a:t> </a:t>
            </a:r>
          </a:p>
          <a:p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Example of change</a:t>
            </a:r>
            <a:r>
              <a:rPr lang="en-US" baseline="0" dirty="0" smtClean="0">
                <a:effectLst/>
              </a:rPr>
              <a:t> combines substance abuse and dependence.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54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 9-2: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 at least five types of serious mental health disorders.</a:t>
            </a:r>
            <a:r>
              <a:rPr lang="en-US" dirty="0" smtClean="0">
                <a:effectLst/>
              </a:rPr>
              <a:t> </a:t>
            </a:r>
          </a:p>
          <a:p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Example of change</a:t>
            </a:r>
            <a:r>
              <a:rPr lang="en-US" baseline="0" dirty="0" smtClean="0">
                <a:effectLst/>
              </a:rPr>
              <a:t> combines substance abuse and dependence.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53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 9-2: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 at least five types of serious mental health disorders.</a:t>
            </a:r>
            <a:r>
              <a:rPr lang="en-US" dirty="0" smtClean="0">
                <a:effectLst/>
              </a:rPr>
              <a:t> </a:t>
            </a:r>
          </a:p>
          <a:p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Example of change</a:t>
            </a:r>
            <a:r>
              <a:rPr lang="en-US" baseline="0" dirty="0" smtClean="0">
                <a:effectLst/>
              </a:rPr>
              <a:t> combines substance abuse and dependence.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224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 9-3:</a:t>
            </a:r>
            <a:r>
              <a:rPr lang="en-US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the medicalization of mental health and its effect on individuals as well as on mental health professionals and organizations.</a:t>
            </a:r>
            <a:r>
              <a:rPr lang="en-US" dirty="0" smtClean="0">
                <a:effectLst/>
              </a:rPr>
              <a:t> </a:t>
            </a:r>
          </a:p>
          <a:p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With deinstitutionalization:</a:t>
            </a:r>
            <a:r>
              <a:rPr lang="en-US" baseline="0" dirty="0" smtClean="0">
                <a:effectLst/>
              </a:rPr>
              <a:t> more clinics, short-term hospitalization, and supervised group homes in the community. Increase in homelessness of individuals with mental illness.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7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LO 9-3:</a:t>
            </a:r>
            <a:r>
              <a:rPr lang="en-US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the medicalization of mental health and its effect on individuals as well as on mental health professionals and organizations.</a:t>
            </a:r>
            <a:r>
              <a:rPr lang="en-US" dirty="0" smtClean="0">
                <a:effectLst/>
              </a:rPr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3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 9-4: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Describe in broad terms how mental health has historically been defined and treated.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2004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 9-4: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Describe in broad terms how mental health has historically been defined and treated.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95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LO 9-4: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Describe in broad terms how mental health has historically been defined and treated.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596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 9-5: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Understand the importance of mental health parity and its current status.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6164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LO 9-5: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Understand the importance of mental health parity and its current status.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Integrated care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Care coordination for people with psychiatric disorders</a:t>
            </a:r>
          </a:p>
          <a:p>
            <a:r>
              <a:rPr lang="en-US" dirty="0" smtClean="0"/>
              <a:t>Medical home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Patient-centered vs provider-centered approach; health care providers work collaboratively with the mental health team and the patient’s family</a:t>
            </a:r>
          </a:p>
          <a:p>
            <a:r>
              <a:rPr lang="en-US" dirty="0" smtClean="0"/>
              <a:t>Accountable care organizations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 </a:t>
            </a:r>
            <a:r>
              <a:rPr lang="en-US" dirty="0" smtClean="0"/>
              <a:t>Groups of physicians, hospitals and other health care providers join together to provide coordinated care to Medicare patients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340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 9-6: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 mental health social work roles and settings.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930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LO 9-6: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 mental health social work roles and settings.</a:t>
            </a:r>
            <a:r>
              <a:rPr lang="en-US" dirty="0" smtClean="0">
                <a:effectLst/>
              </a:rPr>
              <a:t>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Interventions include public campaigns,</a:t>
            </a:r>
            <a:r>
              <a:rPr lang="en-US" baseline="0" dirty="0" smtClean="0"/>
              <a:t> </a:t>
            </a:r>
            <a:r>
              <a:rPr lang="en-US" dirty="0" smtClean="0"/>
              <a:t>agency or school-based programs, online interventions, and information sharing through social media.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621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LO 9-6: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 mental health social work roles and settings.</a:t>
            </a:r>
            <a:r>
              <a:rPr lang="en-US" dirty="0" smtClean="0">
                <a:effectLst/>
              </a:rPr>
              <a:t>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E-counseling/e-therapy for treatment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Can be effective for people with PTSD or people who live in rural areas where local support is not available.</a:t>
            </a:r>
          </a:p>
          <a:p>
            <a:r>
              <a:rPr lang="en-US" dirty="0" smtClean="0"/>
              <a:t>Avatars or comic chat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Participants take on the role of a comic character </a:t>
            </a:r>
          </a:p>
          <a:p>
            <a:r>
              <a:rPr lang="en-US" dirty="0" smtClean="0"/>
              <a:t>Peer support sites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People sharing similar diagnoses can compare notes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521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 9-7: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Recognize how diversity affects mental health and mental health treatment.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4619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39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527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5617B-DD6C-45A1-AF94-8879E4C2130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37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_no desig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5255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46700" y="1741792"/>
            <a:ext cx="3558976" cy="1389333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4000" b="1">
                <a:solidFill>
                  <a:srgbClr val="0293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46700" y="3352800"/>
            <a:ext cx="3558976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3200" b="1" dirty="0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339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17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495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178120"/>
            <a:ext cx="3886200" cy="41632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178119"/>
            <a:ext cx="3886200" cy="41632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21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65817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10240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937339"/>
            <a:ext cx="3868340" cy="340643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2102398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37327"/>
            <a:ext cx="3887391" cy="34064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0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0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973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178121"/>
            <a:ext cx="7886700" cy="4152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949" y="6356351"/>
            <a:ext cx="71401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42050" y="6356351"/>
            <a:ext cx="457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39301"/>
          </a:xfrm>
          <a:prstGeom prst="rect">
            <a:avLst/>
          </a:prstGeom>
          <a:solidFill>
            <a:srgbClr val="029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259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I197x8cVcpI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ckmanuals.com/home/mental-health-disorders/personality-disorders/schizoid-personality-disorder-scpd" TargetMode="External"/><Relationship Id="rId4" Type="http://schemas.openxmlformats.org/officeDocument/2006/relationships/hyperlink" Target="https://www.merckmanuals.com/home/mental-health-disorders/personality-disorders/schizotypal-personality-disorder-stpd" TargetMode="External"/><Relationship Id="rId5" Type="http://schemas.openxmlformats.org/officeDocument/2006/relationships/hyperlink" Target="https://www.merckmanuals.com/home/mental-health-disorders/personality-disorders/antisocial-personality-disorder-aspd" TargetMode="External"/><Relationship Id="rId6" Type="http://schemas.openxmlformats.org/officeDocument/2006/relationships/hyperlink" Target="https://www.merckmanuals.com/home/mental-health-disorders/personality-disorders/borderline-personality-disorder-bpd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merckmanuals.com/home/mental-health-disorders/personality-disorders/paranoid-personality-disorder-pp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ckmanuals.com/home/mental-health-disorders/personality-disorders/narcissistic-personality-disorder-npd" TargetMode="External"/><Relationship Id="rId4" Type="http://schemas.openxmlformats.org/officeDocument/2006/relationships/hyperlink" Target="https://www.merckmanuals.com/home/mental-health-disorders/personality-disorders/avoidant-personality-disorder-avpd" TargetMode="External"/><Relationship Id="rId5" Type="http://schemas.openxmlformats.org/officeDocument/2006/relationships/hyperlink" Target="https://www.merckmanuals.com/home/mental-health-disorders/personality-disorders/dependent-personality-disorder-dpd" TargetMode="External"/><Relationship Id="rId6" Type="http://schemas.openxmlformats.org/officeDocument/2006/relationships/hyperlink" Target="https://www.merckmanuals.com/home/mental-health-disorders/personality-disorders/obsessive-compulsive-personality-disorder-ocpd" TargetMode="External"/><Relationship Id="rId7" Type="http://schemas.openxmlformats.org/officeDocument/2006/relationships/hyperlink" Target="https://www.merckmanuals.com/home/mental-health-disorders/personality-disorders/overview-of-personality-disorders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merckmanuals.com/home/mental-health-disorders/personality-disorders/histrionic-personality-disorder-hpd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ted.com/talks/helen_m_farrell_what_is_depression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TTgSydgvmCY&amp;feature=youtu.be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imh.nih.gov/health/topics/generalized-anxiety-disorder-gad/index.shtml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imh.nih.gov/health/topics/obsessive-compulsive-disorder-ocd/index.s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imh.nih.gov/health/topics/panic-disorder/index.shtml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imh.nih.gov/health/topics/post-traumatic-stress-disorder-ptsd/index.shtml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imh.nih.gov/health/topics/social-phobia-social-anxiety-disorder/index.shtml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ted.com/talks/elyn_saks_seeing_mental_illness#t-860843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ted.com/talks/nikki_webber_allen_don_t_suffer_from_your_depression_in_silence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Session &amp; Chapter </a:t>
            </a:r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Mental Health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Mid-term Review</a:t>
            </a:r>
          </a:p>
          <a:p>
            <a:r>
              <a:rPr lang="en-US" dirty="0" smtClean="0"/>
              <a:t>Chapter 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33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/>
              <a:t>We do a good job of recognizing mental health concerns in people around us.</a:t>
            </a:r>
          </a:p>
          <a:p>
            <a:pPr lvl="0"/>
            <a:r>
              <a:rPr lang="en-US" dirty="0"/>
              <a:t>Social workers in any area of practice need to have a strong understanding of mental health issues.</a:t>
            </a:r>
          </a:p>
          <a:p>
            <a:pPr lvl="0"/>
            <a:r>
              <a:rPr lang="en-US" dirty="0"/>
              <a:t>The fact that we prescribe so many more drugs for mental disorders than we used to is a problem.</a:t>
            </a:r>
          </a:p>
          <a:p>
            <a:pPr lvl="0"/>
            <a:r>
              <a:rPr lang="en-US" dirty="0"/>
              <a:t>We have created mental disorders that shouldn’t be labeled as mental disorders at all.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Mental disorders are as difficult to recover from as physical illnesses.</a:t>
            </a:r>
          </a:p>
          <a:p>
            <a:pPr lvl="0"/>
            <a:r>
              <a:rPr lang="en-US" dirty="0"/>
              <a:t>I believe people other than psychiatrists (and other doctors) should be able to prescribe psychotropic drugs if they have enough schooling and training in mental health and pharmacology.</a:t>
            </a:r>
          </a:p>
          <a:p>
            <a:pPr lvl="0"/>
            <a:r>
              <a:rPr lang="en-US" dirty="0"/>
              <a:t>Sometimes it seems like people are proud of their mental disorders.</a:t>
            </a:r>
          </a:p>
          <a:p>
            <a:pPr lvl="0"/>
            <a:r>
              <a:rPr lang="en-US" dirty="0"/>
              <a:t>There are no people with mental disorders I would be uncomfortable treating.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9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Social Work and Mental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Largest U.S. providers of mental health services</a:t>
            </a:r>
          </a:p>
          <a:p>
            <a:r>
              <a:rPr lang="en-US" dirty="0" smtClean="0"/>
              <a:t>Clinical social workers, psychiatric social workers, and psychotherapists </a:t>
            </a:r>
          </a:p>
          <a:p>
            <a:pPr lvl="1"/>
            <a:r>
              <a:rPr lang="en-US" dirty="0" smtClean="0"/>
              <a:t>Multidisciplinary teams</a:t>
            </a:r>
          </a:p>
          <a:p>
            <a:r>
              <a:rPr lang="en-US" dirty="0" smtClean="0"/>
              <a:t>Specializations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Specializations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hild </a:t>
            </a:r>
          </a:p>
          <a:p>
            <a:r>
              <a:rPr lang="en-US" dirty="0"/>
              <a:t>A</a:t>
            </a:r>
            <a:r>
              <a:rPr lang="en-US" dirty="0" smtClean="0"/>
              <a:t>dolescent</a:t>
            </a:r>
          </a:p>
          <a:p>
            <a:r>
              <a:rPr lang="en-US" dirty="0" smtClean="0"/>
              <a:t>Adult older </a:t>
            </a:r>
            <a:r>
              <a:rPr lang="en-US" dirty="0"/>
              <a:t>adult (geriatric</a:t>
            </a:r>
            <a:r>
              <a:rPr lang="en-US" dirty="0" smtClean="0"/>
              <a:t>)</a:t>
            </a:r>
          </a:p>
          <a:p>
            <a:r>
              <a:rPr lang="en-US" dirty="0" smtClean="0"/>
              <a:t>Forensic</a:t>
            </a:r>
          </a:p>
          <a:p>
            <a:r>
              <a:rPr lang="en-US" dirty="0"/>
              <a:t>D</a:t>
            </a:r>
            <a:r>
              <a:rPr lang="en-US" dirty="0" smtClean="0"/>
              <a:t>evelopmental</a:t>
            </a:r>
            <a:r>
              <a:rPr lang="en-US" dirty="0"/>
              <a:t>, physical, or neurocognitive </a:t>
            </a:r>
            <a:r>
              <a:rPr lang="en-US" dirty="0" smtClean="0"/>
              <a:t>disorder</a:t>
            </a:r>
          </a:p>
          <a:p>
            <a:r>
              <a:rPr lang="en-US" dirty="0"/>
              <a:t>A</a:t>
            </a:r>
            <a:r>
              <a:rPr lang="en-US" dirty="0" smtClean="0"/>
              <a:t>lcohol </a:t>
            </a:r>
            <a:r>
              <a:rPr lang="en-US" dirty="0"/>
              <a:t>and other drug rehabilitation.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5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Mental Health and Mental Illness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Definitions of Mental Health Status</a:t>
            </a:r>
          </a:p>
          <a:p>
            <a:pPr lvl="1"/>
            <a:r>
              <a:rPr lang="en-US" smtClean="0"/>
              <a:t>Mental health: state of emotional wellbeing, free from incapacitating conflicts, with an ability to make rational decisions and cope with environmental stresses and internal pressures  </a:t>
            </a:r>
            <a:endParaRPr lang="en-US" dirty="0" smtClean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Mental Health and Mental Illness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Definitions of Mental Health Status</a:t>
            </a:r>
          </a:p>
          <a:p>
            <a:pPr lvl="1"/>
            <a:r>
              <a:rPr lang="en-US" dirty="0" smtClean="0"/>
              <a:t>Mental illness: Disease that causes mild to severe disturbances in thinking, perception and behavior; can significantly impair a person’s ability to cope with life’s ordinary demands and routines.</a:t>
            </a:r>
          </a:p>
          <a:p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7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Normal Versus Abnormal Mental Health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Healthy </a:t>
            </a:r>
            <a:r>
              <a:rPr lang="en-US" dirty="0" smtClean="0"/>
              <a:t>Mental Health</a:t>
            </a:r>
          </a:p>
          <a:p>
            <a:pPr lvl="1"/>
            <a:r>
              <a:rPr lang="en-US" dirty="0" smtClean="0"/>
              <a:t>Accurate perception of </a:t>
            </a:r>
            <a:r>
              <a:rPr lang="en-US" dirty="0" smtClean="0"/>
              <a:t>reality</a:t>
            </a:r>
            <a:endParaRPr lang="en-US" dirty="0" smtClean="0"/>
          </a:p>
          <a:p>
            <a:pPr lvl="1"/>
            <a:r>
              <a:rPr lang="en-US" dirty="0" smtClean="0"/>
              <a:t>Autonomy and independence</a:t>
            </a:r>
          </a:p>
          <a:p>
            <a:pPr lvl="1"/>
            <a:r>
              <a:rPr lang="en-US" dirty="0" smtClean="0"/>
              <a:t>Capability for growth and development</a:t>
            </a:r>
          </a:p>
          <a:p>
            <a:pPr lvl="1"/>
            <a:r>
              <a:rPr lang="en-US" dirty="0" smtClean="0"/>
              <a:t>Mastery of day-to-day demands</a:t>
            </a:r>
          </a:p>
          <a:p>
            <a:pPr lvl="1"/>
            <a:r>
              <a:rPr lang="en-US" dirty="0" smtClean="0"/>
              <a:t>Positive friendships and relationships </a:t>
            </a:r>
          </a:p>
          <a:p>
            <a:pPr lvl="1"/>
            <a:r>
              <a:rPr lang="en-US" dirty="0" smtClean="0"/>
              <a:t>Positive view of self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Normal Versus Abnormal Mental Health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Healthy</a:t>
            </a:r>
            <a:r>
              <a:rPr lang="en-US" dirty="0" smtClean="0"/>
              <a:t> </a:t>
            </a:r>
            <a:r>
              <a:rPr lang="en-US" dirty="0" smtClean="0"/>
              <a:t>Mental Health</a:t>
            </a:r>
          </a:p>
          <a:p>
            <a:pPr lvl="1"/>
            <a:r>
              <a:rPr lang="en-US" dirty="0" smtClean="0"/>
              <a:t>Not all symptoms/problems in life are disorders</a:t>
            </a:r>
          </a:p>
          <a:p>
            <a:pPr lvl="1"/>
            <a:r>
              <a:rPr lang="en-US" dirty="0" smtClean="0"/>
              <a:t>Mislabeling can be harmful</a:t>
            </a:r>
          </a:p>
          <a:p>
            <a:pPr lvl="1"/>
            <a:r>
              <a:rPr lang="en-US" dirty="0" smtClean="0"/>
              <a:t>Person-first language </a:t>
            </a:r>
          </a:p>
          <a:p>
            <a:pPr lvl="2"/>
            <a:r>
              <a:rPr lang="en-US" dirty="0" smtClean="0"/>
              <a:t>“man </a:t>
            </a:r>
            <a:r>
              <a:rPr lang="en-US" u="sng" dirty="0" smtClean="0"/>
              <a:t>with</a:t>
            </a:r>
            <a:r>
              <a:rPr lang="en-US" dirty="0" smtClean="0"/>
              <a:t> bipolar disorder” versus “he’s bipolar”</a:t>
            </a:r>
          </a:p>
          <a:p>
            <a:endParaRPr lang="en-US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Mental Health Disorders and DSM-5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Diagnostic and Statistical Manual of Mental Disorders</a:t>
            </a:r>
          </a:p>
          <a:p>
            <a:pPr lvl="1"/>
            <a:r>
              <a:rPr lang="en-US" dirty="0" smtClean="0"/>
              <a:t>American Psychiatric Association</a:t>
            </a:r>
          </a:p>
          <a:p>
            <a:pPr lvl="1"/>
            <a:r>
              <a:rPr lang="en-US" dirty="0" smtClean="0"/>
              <a:t>used to classify and diagnose mental disorders</a:t>
            </a:r>
          </a:p>
          <a:p>
            <a:r>
              <a:rPr lang="en-US" dirty="0" smtClean="0"/>
              <a:t>Fifth version, DSM-5 (2013)</a:t>
            </a:r>
          </a:p>
          <a:p>
            <a:r>
              <a:rPr lang="en-US" dirty="0" smtClean="0"/>
              <a:t>Some changes, some criticism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mtClean="0"/>
              <a:t>Categories of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b="1" dirty="0"/>
              <a:t>Neurocognitive disorders </a:t>
            </a:r>
            <a:r>
              <a:rPr lang="en-US" dirty="0"/>
              <a:t>(e.g., Alzheimer’s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can affect memory, attention, learning, language, perception, and social cognition</a:t>
            </a:r>
          </a:p>
          <a:p>
            <a:pPr lvl="0"/>
            <a:r>
              <a:rPr lang="en-US" b="1" dirty="0"/>
              <a:t>Personality disorders </a:t>
            </a:r>
            <a:r>
              <a:rPr lang="en-US" dirty="0"/>
              <a:t>(ten in the </a:t>
            </a:r>
            <a:r>
              <a:rPr lang="en-US" i="1" dirty="0"/>
              <a:t>DSM</a:t>
            </a:r>
            <a:r>
              <a:rPr lang="en-US" dirty="0"/>
              <a:t>, including borderline, antisocial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 rigid and unhealthy pattern of thinking, functioning and behaving.</a:t>
            </a:r>
          </a:p>
          <a:p>
            <a:pPr lvl="0"/>
            <a:r>
              <a:rPr lang="en-US" b="1" dirty="0"/>
              <a:t>Anxiety disorders </a:t>
            </a:r>
            <a:r>
              <a:rPr lang="en-US" dirty="0"/>
              <a:t>(e.g., </a:t>
            </a:r>
            <a:r>
              <a:rPr lang="en-US" b="1" dirty="0"/>
              <a:t>panic disorders</a:t>
            </a:r>
            <a:r>
              <a:rPr lang="en-US" dirty="0"/>
              <a:t>)</a:t>
            </a:r>
          </a:p>
          <a:p>
            <a:pPr lvl="0"/>
            <a:r>
              <a:rPr lang="en-US" b="1" dirty="0"/>
              <a:t>Depressive disorders </a:t>
            </a:r>
            <a:r>
              <a:rPr lang="en-US" dirty="0"/>
              <a:t>(e.g., major depressive disorder)</a:t>
            </a:r>
          </a:p>
          <a:p>
            <a:pPr lvl="0"/>
            <a:r>
              <a:rPr lang="en-US" b="1" dirty="0"/>
              <a:t>Bipolar disorder </a:t>
            </a:r>
            <a:r>
              <a:rPr lang="en-US" dirty="0"/>
              <a:t>(e.g., bipolar 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5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Personality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https://www.youtube.com/watch?v=I197x8cVcpI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47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Personality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>
                <a:hlinkClick r:id="rId2"/>
              </a:rPr>
              <a:t>Paranoid</a:t>
            </a:r>
            <a:r>
              <a:rPr lang="en-US" dirty="0"/>
              <a:t>: Mistrust and suspicion</a:t>
            </a:r>
          </a:p>
          <a:p>
            <a:r>
              <a:rPr lang="en-US" u="sng" dirty="0">
                <a:hlinkClick r:id="rId3"/>
              </a:rPr>
              <a:t>Schizoid</a:t>
            </a:r>
            <a:r>
              <a:rPr lang="en-US" dirty="0"/>
              <a:t>: Disinterest in others</a:t>
            </a:r>
          </a:p>
          <a:p>
            <a:r>
              <a:rPr lang="en-US" u="sng" dirty="0">
                <a:hlinkClick r:id="rId4"/>
              </a:rPr>
              <a:t>Schizotypal</a:t>
            </a:r>
            <a:r>
              <a:rPr lang="en-US" dirty="0"/>
              <a:t>: Odd or eccentric ideas and behavior</a:t>
            </a:r>
          </a:p>
          <a:p>
            <a:r>
              <a:rPr lang="en-US" u="sng" dirty="0">
                <a:hlinkClick r:id="rId5"/>
              </a:rPr>
              <a:t>Antisocial</a:t>
            </a:r>
            <a:r>
              <a:rPr lang="en-US" dirty="0"/>
              <a:t>: Social irresponsibility, disregard for others, and deceitfulness and manipulation of others for personal gain</a:t>
            </a:r>
          </a:p>
          <a:p>
            <a:r>
              <a:rPr lang="en-US" u="sng" dirty="0">
                <a:hlinkClick r:id="rId6"/>
              </a:rPr>
              <a:t>Borderline</a:t>
            </a:r>
            <a:r>
              <a:rPr lang="en-US" dirty="0"/>
              <a:t>: Problems with being alone (due to fear of being abandoned), problems controlling emotions, and impulsive behavior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25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Personality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>
                <a:hlinkClick r:id="rId2"/>
              </a:rPr>
              <a:t>Histrionic</a:t>
            </a:r>
            <a:r>
              <a:rPr lang="en-US" dirty="0"/>
              <a:t>: Attention seeking and dramatic behavior</a:t>
            </a:r>
          </a:p>
          <a:p>
            <a:r>
              <a:rPr lang="en-US" u="sng" dirty="0">
                <a:hlinkClick r:id="rId3"/>
              </a:rPr>
              <a:t>Narcissistic</a:t>
            </a:r>
            <a:r>
              <a:rPr lang="en-US" dirty="0"/>
              <a:t>: Fragile self-esteem, a need to be admired, and an inflated view of self-worth (called grandiosity</a:t>
            </a:r>
            <a:r>
              <a:rPr lang="en-US" dirty="0" smtClean="0"/>
              <a:t>)</a:t>
            </a:r>
            <a:endParaRPr lang="en-US" u="sng" dirty="0" smtClean="0">
              <a:hlinkClick r:id="rId4"/>
            </a:endParaRPr>
          </a:p>
          <a:p>
            <a:r>
              <a:rPr lang="en-US" u="sng" dirty="0" smtClean="0">
                <a:hlinkClick r:id="rId4"/>
              </a:rPr>
              <a:t>Avoidant</a:t>
            </a:r>
            <a:r>
              <a:rPr lang="en-US" dirty="0"/>
              <a:t>: Avoidance of interpersonal contact due to fear of rejection</a:t>
            </a:r>
          </a:p>
          <a:p>
            <a:r>
              <a:rPr lang="en-US" u="sng" dirty="0">
                <a:hlinkClick r:id="rId5"/>
              </a:rPr>
              <a:t>Dependent</a:t>
            </a:r>
            <a:r>
              <a:rPr lang="en-US" dirty="0"/>
              <a:t>: Submissiveness and dependency (due to a need to be taken care of)</a:t>
            </a:r>
          </a:p>
          <a:p>
            <a:r>
              <a:rPr lang="en-US" u="sng" dirty="0">
                <a:hlinkClick r:id="rId6"/>
              </a:rPr>
              <a:t>Obsessive-compulsive</a:t>
            </a:r>
            <a:r>
              <a:rPr lang="en-US" dirty="0"/>
              <a:t>: Perfectionism, rigidity, and </a:t>
            </a:r>
            <a:r>
              <a:rPr lang="en-US" dirty="0" smtClean="0"/>
              <a:t>obstinacy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 smtClean="0"/>
              <a:t>Cox, Introduction to Social Work, 2e. © SAGE Publications, 2018.</a:t>
            </a:r>
          </a:p>
          <a:p>
            <a:r>
              <a:rPr lang="en-IN" dirty="0">
                <a:hlinkClick r:id="rId7"/>
              </a:rPr>
              <a:t>https://www.merckmanuals.com/home/mental-health-disorders/personality-disorders/overview-of-personality-disorders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8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https://www.ted.com/talks/helen_m_farrell_what_is_depression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86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Seeing Mental Illness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https://www.youtube.com/watch?v=TTgSydgvmCY&amp;feature=youtu.be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46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Anxiety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>
                <a:hlinkClick r:id="rId2"/>
              </a:rPr>
              <a:t>Generalized Anxiety Disorder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Generalized Anxiety Disorder, GAD, is an anxiety disorder </a:t>
            </a:r>
            <a:r>
              <a:rPr lang="en-US" dirty="0" smtClean="0"/>
              <a:t>characterized by:</a:t>
            </a:r>
          </a:p>
          <a:p>
            <a:r>
              <a:rPr lang="en-US" dirty="0" smtClean="0"/>
              <a:t>Chronic anxiety</a:t>
            </a:r>
          </a:p>
          <a:p>
            <a:r>
              <a:rPr lang="en-US" dirty="0"/>
              <a:t>E</a:t>
            </a:r>
            <a:r>
              <a:rPr lang="en-US" dirty="0" smtClean="0"/>
              <a:t>xaggerated </a:t>
            </a:r>
            <a:r>
              <a:rPr lang="en-US" dirty="0"/>
              <a:t>worry and tension, even when there is little or nothing to provoke it.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8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 Disorder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>
                <a:hlinkClick r:id="rId2"/>
              </a:rPr>
              <a:t>Obsessive-Compulsive Disorder (OCD)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Obsessive-Compulsive Disorder, OCD, is an anxiety disorder and is characterized by recurrent, unwanted thoughts (obsessions) and/or repetitive behaviors (compulsions). </a:t>
            </a:r>
            <a:endParaRPr lang="en-US" dirty="0" smtClean="0"/>
          </a:p>
          <a:p>
            <a:r>
              <a:rPr lang="en-US" dirty="0" smtClean="0"/>
              <a:t>Repetitive </a:t>
            </a:r>
            <a:r>
              <a:rPr lang="en-US" dirty="0"/>
              <a:t>behaviors such as hand washing, counting, checking, or cleaning are often performed with the hope of preventing obsessive thoughts or making them go away. </a:t>
            </a:r>
            <a:endParaRPr lang="en-US" dirty="0" smtClean="0"/>
          </a:p>
          <a:p>
            <a:r>
              <a:rPr lang="en-US" dirty="0" smtClean="0"/>
              <a:t>Performing </a:t>
            </a:r>
            <a:r>
              <a:rPr lang="en-US" dirty="0"/>
              <a:t>these so-called "rituals," however, provides only temporary relief, and not performing them markedly increases anxiety.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 Disorder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>
                <a:hlinkClick r:id="rId2"/>
              </a:rPr>
              <a:t>Panic Disorder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Panic disorder is an anxiety disorder and is characterized </a:t>
            </a:r>
            <a:r>
              <a:rPr lang="en-US" dirty="0" smtClean="0"/>
              <a:t>by:</a:t>
            </a:r>
          </a:p>
          <a:p>
            <a:r>
              <a:rPr lang="en-US" dirty="0" smtClean="0"/>
              <a:t> Unexpected </a:t>
            </a:r>
            <a:r>
              <a:rPr lang="en-US" dirty="0"/>
              <a:t>and repeated episodes of intense fear accompanied by physical symptoms that may include chest pain, heart palpitations, shortness of breath, dizziness, or abdominal distress.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79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Anxiety Disorder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>
                <a:hlinkClick r:id="rId2"/>
              </a:rPr>
              <a:t>Post-Traumatic Stress Disorder (PTSD)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Post-Traumatic Stress Disorder, PTSD, is an anxiety disorder that can develop after exposure to a terrifying event or ordeal in which grave physical harm occurred or was threatened. </a:t>
            </a:r>
            <a:endParaRPr lang="en-US" dirty="0" smtClean="0"/>
          </a:p>
          <a:p>
            <a:r>
              <a:rPr lang="en-US" dirty="0" smtClean="0"/>
              <a:t>Traumatic </a:t>
            </a:r>
            <a:r>
              <a:rPr lang="en-US" dirty="0"/>
              <a:t>events that may trigger PTSD include violent personal assaults, natural or human-caused disasters, accidents, or military combat.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80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Anxiety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>
                <a:hlinkClick r:id="rId2"/>
              </a:rPr>
              <a:t>Social Phobia (or Social Anxiety Disorder)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Social Phobia, or Social Anxiety Disorder, is an anxiety disorder characterized by overwhelming anxiety and excessive self-consciousness in everyday social situations. </a:t>
            </a:r>
            <a:endParaRPr lang="en-US" dirty="0" smtClean="0"/>
          </a:p>
          <a:p>
            <a:r>
              <a:rPr lang="en-US" dirty="0" smtClean="0"/>
              <a:t>Social </a:t>
            </a:r>
            <a:r>
              <a:rPr lang="en-US" dirty="0"/>
              <a:t>phobia can be limited to only one type of situation </a:t>
            </a:r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mtClean="0"/>
              <a:t>Categories of Disorders,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Schizophrenia </a:t>
            </a:r>
            <a:r>
              <a:rPr lang="en-US" dirty="0"/>
              <a:t>spectrum and other psychotic disorders</a:t>
            </a:r>
          </a:p>
          <a:p>
            <a:pPr lvl="0"/>
            <a:r>
              <a:rPr lang="en-US" b="1" dirty="0"/>
              <a:t>Eating disorders </a:t>
            </a:r>
            <a:r>
              <a:rPr lang="en-US" dirty="0"/>
              <a:t>(e.g., </a:t>
            </a:r>
            <a:r>
              <a:rPr lang="en-US" b="1" dirty="0"/>
              <a:t>bulimia, anorexia nervosa</a:t>
            </a:r>
            <a:r>
              <a:rPr lang="en-US" dirty="0"/>
              <a:t>)</a:t>
            </a:r>
          </a:p>
          <a:p>
            <a:pPr lvl="0"/>
            <a:r>
              <a:rPr lang="en-US" b="1" dirty="0"/>
              <a:t>Neurodevelopmental disorders </a:t>
            </a:r>
            <a:r>
              <a:rPr lang="en-US" dirty="0"/>
              <a:t>(e.g., </a:t>
            </a:r>
            <a:r>
              <a:rPr lang="en-US" b="1" dirty="0"/>
              <a:t>attention-deficit hyperactivity disorder [ADHD], oppositional defiant disorder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6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Seeing Mental Illness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https://www.ted.com/talks/elyn_saks_seeing_mental_illness#t-860843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6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of Mental Health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Colonial America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patients jailed</a:t>
            </a:r>
          </a:p>
          <a:p>
            <a:pPr lvl="1"/>
            <a:r>
              <a:rPr lang="en-US" dirty="0" smtClean="0"/>
              <a:t>First hospitals for mentally ill in 1773</a:t>
            </a:r>
          </a:p>
          <a:p>
            <a:pPr lvl="1"/>
            <a:r>
              <a:rPr lang="en-US" dirty="0" smtClean="0"/>
              <a:t>Restricted </a:t>
            </a:r>
            <a:r>
              <a:rPr lang="en-US" dirty="0" smtClean="0"/>
              <a:t>rights</a:t>
            </a:r>
            <a:endParaRPr lang="en-US" dirty="0" smtClean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Societal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People with mental illnesses were institutionalized early in our history</a:t>
            </a:r>
          </a:p>
          <a:p>
            <a:pPr lvl="0"/>
            <a:r>
              <a:rPr lang="en-US" dirty="0"/>
              <a:t>This included many being incarcerated due to </a:t>
            </a:r>
            <a:r>
              <a:rPr lang="en-US" b="1" dirty="0"/>
              <a:t>criminalization</a:t>
            </a:r>
            <a:endParaRPr lang="en-US" dirty="0"/>
          </a:p>
          <a:p>
            <a:pPr lvl="0"/>
            <a:r>
              <a:rPr lang="en-US" dirty="0"/>
              <a:t>They were separated from society and denied basic civil rights</a:t>
            </a:r>
          </a:p>
          <a:p>
            <a:pPr lvl="0"/>
            <a:r>
              <a:rPr lang="en-US" dirty="0"/>
              <a:t>In some cases, people were sterilized, preventing reproduction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5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Mental Health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1960s-Civil Rights Movement</a:t>
            </a:r>
          </a:p>
          <a:p>
            <a:pPr lvl="1"/>
            <a:r>
              <a:rPr lang="en-US" dirty="0"/>
              <a:t>Deinstitutionalization implemented  </a:t>
            </a:r>
          </a:p>
          <a:p>
            <a:pPr lvl="1"/>
            <a:r>
              <a:rPr lang="en-US" dirty="0"/>
              <a:t>Mental health care shifted to outpatient treatment</a:t>
            </a:r>
          </a:p>
          <a:p>
            <a:pPr lvl="0"/>
            <a:r>
              <a:rPr lang="en-US" dirty="0"/>
              <a:t>1960s: </a:t>
            </a:r>
            <a:r>
              <a:rPr lang="en-US" b="1" dirty="0"/>
              <a:t>deinstitutionalization </a:t>
            </a:r>
            <a:r>
              <a:rPr lang="en-US" dirty="0"/>
              <a:t>movement</a:t>
            </a:r>
          </a:p>
          <a:p>
            <a:pPr lvl="0"/>
            <a:r>
              <a:rPr lang="en-US" dirty="0"/>
              <a:t>1963 Community Mental Health Act established plans for </a:t>
            </a:r>
            <a:r>
              <a:rPr lang="en-US" dirty="0" smtClean="0"/>
              <a:t>CMHCs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3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Medicalization of Mental Illness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 smtClean="0"/>
              <a:t>Medicalization</a:t>
            </a:r>
            <a:r>
              <a:rPr lang="en-US" dirty="0" smtClean="0"/>
              <a:t> </a:t>
            </a:r>
            <a:r>
              <a:rPr lang="en-US" dirty="0"/>
              <a:t>is applying medical labels/ideas to behaviors that are not clearly biologically based</a:t>
            </a:r>
          </a:p>
          <a:p>
            <a:r>
              <a:rPr lang="en-US" dirty="0"/>
              <a:t>Conceptual shift </a:t>
            </a:r>
          </a:p>
          <a:p>
            <a:pPr lvl="1"/>
            <a:r>
              <a:rPr lang="en-US" dirty="0"/>
              <a:t>Labeling disorders as “badness” </a:t>
            </a:r>
            <a:r>
              <a:rPr lang="en-US" dirty="0">
                <a:sym typeface="Wingdings"/>
              </a:rPr>
              <a:t> </a:t>
            </a:r>
            <a:r>
              <a:rPr lang="en-US" dirty="0"/>
              <a:t>“sickness”</a:t>
            </a:r>
          </a:p>
          <a:p>
            <a:r>
              <a:rPr lang="en-US" dirty="0" smtClean="0"/>
              <a:t>Reduction </a:t>
            </a:r>
            <a:r>
              <a:rPr lang="en-US" dirty="0" smtClean="0"/>
              <a:t>of stigma</a:t>
            </a:r>
          </a:p>
          <a:p>
            <a:r>
              <a:rPr lang="en-US" dirty="0" smtClean="0"/>
              <a:t>Creates expectation </a:t>
            </a:r>
            <a:r>
              <a:rPr lang="en-US" dirty="0" smtClean="0">
                <a:sym typeface="Wingdings"/>
              </a:rPr>
              <a:t></a:t>
            </a:r>
            <a:endParaRPr lang="en-US" dirty="0" smtClean="0"/>
          </a:p>
          <a:p>
            <a:pPr lvl="1"/>
            <a:r>
              <a:rPr lang="en-US" dirty="0" smtClean="0"/>
              <a:t>Therapy can be developed to treat or cure the disorder</a:t>
            </a:r>
          </a:p>
          <a:p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Social Work Perspectives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Dorothea Dix fought for humane treatment of people with mental illness in 1800s</a:t>
            </a:r>
          </a:p>
          <a:p>
            <a:pPr lvl="0"/>
            <a:r>
              <a:rPr lang="en-US" dirty="0" smtClean="0"/>
              <a:t>Mary </a:t>
            </a:r>
            <a:r>
              <a:rPr lang="en-US" dirty="0"/>
              <a:t>Richmond (author of early 1900s social work texts) showed links between poverty and mental illness</a:t>
            </a:r>
          </a:p>
          <a:p>
            <a:pPr lvl="0"/>
            <a:r>
              <a:rPr lang="en-US" dirty="0" smtClean="0"/>
              <a:t>Social </a:t>
            </a:r>
            <a:r>
              <a:rPr lang="en-US" dirty="0"/>
              <a:t>workers got a major foothold in mental health treatment post-WWI, helping returning soldiers with PTSD symptoms (then called “shell shock”)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Social Work Perspectives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Freudian theory (1920s)</a:t>
            </a:r>
          </a:p>
          <a:p>
            <a:r>
              <a:rPr lang="en-US" dirty="0" smtClean="0"/>
              <a:t>World </a:t>
            </a:r>
            <a:r>
              <a:rPr lang="en-US" dirty="0" smtClean="0"/>
              <a:t>War II (1939–1945)</a:t>
            </a:r>
          </a:p>
          <a:p>
            <a:pPr lvl="0"/>
            <a:r>
              <a:rPr lang="en-US" dirty="0"/>
              <a:t>National Mental Health Act of 1946 aimed to improve treatment/education options</a:t>
            </a:r>
          </a:p>
          <a:p>
            <a:pPr lvl="0"/>
            <a:r>
              <a:rPr lang="en-US" dirty="0"/>
              <a:t>1949: founding of </a:t>
            </a:r>
            <a:r>
              <a:rPr lang="en-US" b="1" dirty="0"/>
              <a:t>National Institute of Mental Health (NIMH)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3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Mental Health Movements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Moral Treatment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dirty="0" smtClean="0"/>
              <a:t>1800s</a:t>
            </a:r>
          </a:p>
          <a:p>
            <a:r>
              <a:rPr lang="en-US" dirty="0" smtClean="0"/>
              <a:t>Mental Hygiene Movement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dirty="0" smtClean="0"/>
              <a:t>1920s</a:t>
            </a:r>
          </a:p>
          <a:p>
            <a:r>
              <a:rPr lang="en-US" dirty="0" smtClean="0"/>
              <a:t>Mental Health Movement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dirty="0" smtClean="0"/>
              <a:t>1940s</a:t>
            </a:r>
          </a:p>
          <a:p>
            <a:r>
              <a:rPr lang="en-US" dirty="0" smtClean="0"/>
              <a:t>Legal Advocacy Movement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dirty="0" smtClean="0"/>
              <a:t>1960s</a:t>
            </a:r>
          </a:p>
          <a:p>
            <a:r>
              <a:rPr lang="en-US" dirty="0" smtClean="0"/>
              <a:t>Deinstitutionalization Movement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dirty="0" smtClean="0"/>
              <a:t>1960s</a:t>
            </a:r>
          </a:p>
          <a:p>
            <a:r>
              <a:rPr lang="en-US" dirty="0" smtClean="0"/>
              <a:t>Consumer Movement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Mental Health Parity Act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dirty="0" smtClean="0"/>
              <a:t>1998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Established parity for mental and physical health:</a:t>
            </a:r>
          </a:p>
          <a:p>
            <a:pPr lvl="1"/>
            <a:r>
              <a:rPr lang="en-US" smtClean="0"/>
              <a:t>People with mental and physical disorders should receive the same level of care</a:t>
            </a:r>
          </a:p>
          <a:p>
            <a:pPr lvl="1"/>
            <a:r>
              <a:rPr lang="en-US" smtClean="0"/>
              <a:t>Mental and physical health professionals should be paid comparably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83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Affordable Care Act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Laws intended to provide this have fallen short, though 2008’s Mental Health Parity and Addiction Equity Act is better than previous efforts</a:t>
            </a:r>
          </a:p>
          <a:p>
            <a:pPr lvl="0"/>
            <a:r>
              <a:rPr lang="en-US" dirty="0"/>
              <a:t>Medicaid is the major source of funding for mental </a:t>
            </a:r>
            <a:r>
              <a:rPr lang="en-US" dirty="0" smtClean="0"/>
              <a:t>health</a:t>
            </a:r>
            <a:endParaRPr lang="en-US" dirty="0" smtClean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Integrated care </a:t>
            </a:r>
            <a:r>
              <a:rPr lang="en-US" dirty="0">
                <a:sym typeface="Wingdings"/>
              </a:rPr>
              <a:t> </a:t>
            </a:r>
            <a:r>
              <a:rPr lang="en-US" dirty="0"/>
              <a:t>Care coordination for people with psychiatric disorders</a:t>
            </a:r>
          </a:p>
          <a:p>
            <a:r>
              <a:rPr lang="en-US" dirty="0"/>
              <a:t>Medical home </a:t>
            </a:r>
            <a:r>
              <a:rPr lang="en-US" dirty="0">
                <a:sym typeface="Wingdings"/>
              </a:rPr>
              <a:t> </a:t>
            </a:r>
            <a:r>
              <a:rPr lang="en-US" dirty="0"/>
              <a:t>Patient-centered vs provider-centered approach; health care providers work collaboratively with the mental health team and the patient’s family</a:t>
            </a:r>
          </a:p>
          <a:p>
            <a:r>
              <a:rPr lang="en-US" dirty="0"/>
              <a:t>Accountable care organizations </a:t>
            </a:r>
            <a:r>
              <a:rPr lang="en-US" dirty="0">
                <a:sym typeface="Wingdings"/>
              </a:rPr>
              <a:t> </a:t>
            </a:r>
            <a:r>
              <a:rPr lang="en-US" dirty="0"/>
              <a:t>Groups of physicians, hospitals and other health care providers join together to provide coordinated care to Medicare patients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8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Social Work Practice in Mental Health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Social Work Roles in Treatment</a:t>
            </a:r>
          </a:p>
          <a:p>
            <a:pPr lvl="1"/>
            <a:r>
              <a:rPr lang="en-US" dirty="0" smtClean="0"/>
              <a:t>Licensed clinical social workers (LCSWs) </a:t>
            </a:r>
          </a:p>
          <a:p>
            <a:pPr lvl="2"/>
            <a:r>
              <a:rPr lang="en-US" dirty="0" smtClean="0"/>
              <a:t>assess, diagnose, treat</a:t>
            </a:r>
          </a:p>
          <a:p>
            <a:pPr lvl="1"/>
            <a:r>
              <a:rPr lang="en-US" dirty="0" smtClean="0"/>
              <a:t>Help families cope with trauma, loss, addiction 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Mental Health 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Community mental health programs</a:t>
            </a:r>
          </a:p>
          <a:p>
            <a:r>
              <a:rPr lang="en-US" dirty="0"/>
              <a:t>Disaster relief programs</a:t>
            </a:r>
          </a:p>
          <a:p>
            <a:r>
              <a:rPr lang="en-US" dirty="0"/>
              <a:t>Hospitals and skilled nursing facilities</a:t>
            </a:r>
          </a:p>
          <a:p>
            <a:r>
              <a:rPr lang="en-US" dirty="0"/>
              <a:t>Military and veteran services</a:t>
            </a:r>
          </a:p>
          <a:p>
            <a:r>
              <a:rPr lang="en-US" dirty="0"/>
              <a:t>Rehabilitation programs</a:t>
            </a:r>
          </a:p>
          <a:p>
            <a:r>
              <a:rPr lang="en-US" dirty="0"/>
              <a:t>Schools</a:t>
            </a:r>
          </a:p>
          <a:p>
            <a:r>
              <a:rPr lang="en-US" dirty="0"/>
              <a:t>Private practice</a:t>
            </a:r>
          </a:p>
          <a:p>
            <a:r>
              <a:rPr lang="en-US" dirty="0"/>
              <a:t>Employee assistance programs  </a:t>
            </a:r>
          </a:p>
          <a:p>
            <a:r>
              <a:rPr lang="en-US" dirty="0"/>
              <a:t>Inpatient and outpatient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8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Social Work Roles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Ability to:</a:t>
            </a:r>
          </a:p>
          <a:p>
            <a:pPr lvl="1"/>
            <a:r>
              <a:rPr lang="en-US" dirty="0" smtClean="0"/>
              <a:t>recognize disorders</a:t>
            </a:r>
          </a:p>
          <a:p>
            <a:pPr lvl="1"/>
            <a:r>
              <a:rPr lang="en-US" dirty="0" smtClean="0"/>
              <a:t>obtain mental health information</a:t>
            </a:r>
          </a:p>
          <a:p>
            <a:r>
              <a:rPr lang="en-US" dirty="0" smtClean="0"/>
              <a:t>Interventions to increase mental health </a:t>
            </a:r>
            <a:r>
              <a:rPr lang="en-US" dirty="0" smtClean="0"/>
              <a:t>literacy</a:t>
            </a:r>
          </a:p>
          <a:p>
            <a:pPr lvl="1"/>
            <a:r>
              <a:rPr lang="en-US" dirty="0" smtClean="0"/>
              <a:t>public campaigns</a:t>
            </a:r>
          </a:p>
          <a:p>
            <a:pPr lvl="1"/>
            <a:r>
              <a:rPr lang="en-US" dirty="0" smtClean="0"/>
              <a:t>agency </a:t>
            </a:r>
            <a:r>
              <a:rPr lang="en-US" dirty="0"/>
              <a:t>or school-based </a:t>
            </a:r>
            <a:r>
              <a:rPr lang="en-US" dirty="0" smtClean="0"/>
              <a:t>programs </a:t>
            </a:r>
          </a:p>
          <a:p>
            <a:pPr lvl="1"/>
            <a:r>
              <a:rPr lang="en-US" dirty="0" smtClean="0"/>
              <a:t>online interventions</a:t>
            </a:r>
          </a:p>
          <a:p>
            <a:pPr lvl="1"/>
            <a:r>
              <a:rPr lang="en-US" dirty="0" smtClean="0"/>
              <a:t>information </a:t>
            </a:r>
            <a:r>
              <a:rPr lang="en-US" dirty="0"/>
              <a:t>sharing through social media. </a:t>
            </a:r>
          </a:p>
          <a:p>
            <a:pPr lvl="1"/>
            <a:endParaRPr lang="en-US" dirty="0" smtClean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mtClean="0"/>
              <a:t>Digital Mental Health Information and Therapy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E-counseling and e-therapy </a:t>
            </a:r>
          </a:p>
          <a:p>
            <a:r>
              <a:rPr lang="en-US" smtClean="0"/>
              <a:t>Using avatars or comic chat</a:t>
            </a:r>
          </a:p>
          <a:p>
            <a:r>
              <a:rPr lang="en-US" smtClean="0"/>
              <a:t>Peer support sites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Diversity and Mental Health  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Age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dirty="0" smtClean="0"/>
              <a:t>problems can occur at any </a:t>
            </a:r>
            <a:r>
              <a:rPr lang="en-US" dirty="0" smtClean="0"/>
              <a:t>age</a:t>
            </a:r>
          </a:p>
          <a:p>
            <a:pPr lvl="1"/>
            <a:r>
              <a:rPr lang="en-US" dirty="0"/>
              <a:t>Most disorders are first recognized in youth--51% by age </a:t>
            </a:r>
            <a:r>
              <a:rPr lang="en-US" dirty="0" smtClean="0"/>
              <a:t>21</a:t>
            </a:r>
            <a:endParaRPr lang="en-US" dirty="0" smtClean="0"/>
          </a:p>
          <a:p>
            <a:pPr lvl="0"/>
            <a:r>
              <a:rPr lang="en-US" dirty="0" smtClean="0"/>
              <a:t>Class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dirty="0" smtClean="0"/>
              <a:t>mental health problems associated with social inequality </a:t>
            </a:r>
            <a:endParaRPr lang="en-US" dirty="0" smtClean="0"/>
          </a:p>
          <a:p>
            <a:pPr lvl="1"/>
            <a:r>
              <a:rPr lang="en-US" dirty="0"/>
              <a:t>Economic stressors can cause mental illness, and vice </a:t>
            </a:r>
            <a:r>
              <a:rPr lang="en-US" dirty="0" smtClean="0"/>
              <a:t>versa</a:t>
            </a:r>
            <a:endParaRPr lang="en-US" dirty="0" smtClean="0"/>
          </a:p>
          <a:p>
            <a:pPr lvl="0"/>
            <a:r>
              <a:rPr lang="en-US" dirty="0" smtClean="0"/>
              <a:t>Race and ethnicity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dirty="0" smtClean="0"/>
              <a:t>differences in </a:t>
            </a:r>
            <a:r>
              <a:rPr lang="en-US" dirty="0" smtClean="0"/>
              <a:t>diagnoses</a:t>
            </a:r>
          </a:p>
          <a:p>
            <a:pPr lvl="1"/>
            <a:r>
              <a:rPr lang="en-US" dirty="0"/>
              <a:t>Different races appear to have different rates of diagnosis for particular conditions</a:t>
            </a:r>
            <a:endParaRPr lang="en-US" sz="2000" dirty="0"/>
          </a:p>
          <a:p>
            <a:pPr lvl="1"/>
            <a:r>
              <a:rPr lang="en-US" dirty="0"/>
              <a:t>Prejudice and institutional discrimination can cause mental illness</a:t>
            </a:r>
            <a:endParaRPr lang="en-US" sz="2000" dirty="0"/>
          </a:p>
          <a:p>
            <a:pPr lvl="1"/>
            <a:endParaRPr lang="en-US" dirty="0" smtClean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Diversity and Mental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Gender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dirty="0"/>
              <a:t>women more likely to experience depression</a:t>
            </a:r>
          </a:p>
          <a:p>
            <a:pPr lvl="0"/>
            <a:r>
              <a:rPr lang="en-US" dirty="0"/>
              <a:t>Sexual orientation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dirty="0"/>
              <a:t>LGBT at increased </a:t>
            </a:r>
            <a:r>
              <a:rPr lang="en-US" dirty="0" smtClean="0"/>
              <a:t>risk</a:t>
            </a:r>
          </a:p>
          <a:p>
            <a:pPr lvl="1"/>
            <a:r>
              <a:rPr lang="en-US" dirty="0"/>
              <a:t>LGBTQ+ young people are at higher risk of mental health problems, especially suicidality and co-occurring disorders</a:t>
            </a:r>
            <a:endParaRPr lang="en-US" sz="2000" dirty="0"/>
          </a:p>
          <a:p>
            <a:pPr lvl="1"/>
            <a:r>
              <a:rPr lang="en-US" b="1" dirty="0"/>
              <a:t>Conversion therapies</a:t>
            </a:r>
            <a:r>
              <a:rPr lang="en-US" dirty="0"/>
              <a:t> are ineffective and harmful</a:t>
            </a:r>
            <a:endParaRPr lang="en-US" sz="2000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4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Seeing Mental Illness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https://www.ted.com/talks/nikki_webber_allen_don_t_suffer_from_your_depression_in_silence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2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Advocacy on Behalf of </a:t>
            </a:r>
            <a:br>
              <a:rPr lang="en-US" smtClean="0"/>
            </a:br>
            <a:r>
              <a:rPr lang="en-US" smtClean="0"/>
              <a:t>Mental Health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Economic and social justice</a:t>
            </a:r>
          </a:p>
          <a:p>
            <a:pPr lvl="1"/>
            <a:r>
              <a:rPr lang="en-US" dirty="0" smtClean="0"/>
              <a:t>insurance impacts availability of care</a:t>
            </a:r>
          </a:p>
          <a:p>
            <a:pPr lvl="0"/>
            <a:r>
              <a:rPr lang="en-US" dirty="0" smtClean="0"/>
              <a:t>Environmental factors</a:t>
            </a:r>
          </a:p>
          <a:p>
            <a:pPr lvl="1"/>
            <a:r>
              <a:rPr lang="en-US" dirty="0" smtClean="0"/>
              <a:t>residence influences mental and physical health</a:t>
            </a: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Advocacy on Behalf of </a:t>
            </a:r>
            <a:br>
              <a:rPr lang="en-US" smtClean="0"/>
            </a:br>
            <a:r>
              <a:rPr lang="en-US" smtClean="0"/>
              <a:t>Mental Health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Human needs and rights</a:t>
            </a:r>
          </a:p>
          <a:p>
            <a:pPr lvl="1"/>
            <a:r>
              <a:rPr lang="en-US" dirty="0" smtClean="0"/>
              <a:t>person first language</a:t>
            </a:r>
          </a:p>
          <a:p>
            <a:pPr lvl="0"/>
            <a:r>
              <a:rPr lang="en-US" dirty="0" smtClean="0"/>
              <a:t>Political perspectives</a:t>
            </a:r>
          </a:p>
          <a:p>
            <a:pPr lvl="1"/>
            <a:r>
              <a:rPr lang="en-US" dirty="0" smtClean="0"/>
              <a:t>urban versus rural services</a:t>
            </a:r>
          </a:p>
          <a:p>
            <a:pPr lvl="1"/>
            <a:r>
              <a:rPr lang="en-US" dirty="0" smtClean="0"/>
              <a:t>cost of service</a:t>
            </a:r>
          </a:p>
          <a:p>
            <a:pPr lvl="1"/>
            <a:r>
              <a:rPr lang="en-US" dirty="0" smtClean="0"/>
              <a:t>continuity of care</a:t>
            </a:r>
          </a:p>
          <a:p>
            <a:pPr lvl="1"/>
            <a:r>
              <a:rPr lang="en-US" dirty="0" smtClean="0"/>
              <a:t>availability of inpatient services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45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Your Career in </a:t>
            </a:r>
            <a:br>
              <a:rPr lang="en-US" smtClean="0"/>
            </a:br>
            <a:r>
              <a:rPr lang="en-US" smtClean="0"/>
              <a:t>Mental Health Social Work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35% of social workers are primarily employed in mental </a:t>
            </a:r>
            <a:r>
              <a:rPr lang="en-US" dirty="0" smtClean="0"/>
              <a:t>health</a:t>
            </a:r>
            <a:endParaRPr lang="en-US" dirty="0" smtClean="0"/>
          </a:p>
          <a:p>
            <a:pPr lvl="0"/>
            <a:r>
              <a:rPr lang="en-US" dirty="0" smtClean="0"/>
              <a:t>Job </a:t>
            </a:r>
            <a:r>
              <a:rPr lang="en-US" dirty="0" smtClean="0"/>
              <a:t>growth for mental health social workers </a:t>
            </a:r>
          </a:p>
          <a:p>
            <a:pPr lvl="1"/>
            <a:r>
              <a:rPr lang="en-US" dirty="0" smtClean="0"/>
              <a:t>faster than the average through 2020 </a:t>
            </a:r>
          </a:p>
          <a:p>
            <a:pPr lvl="0"/>
            <a:r>
              <a:rPr lang="en-US" dirty="0" smtClean="0"/>
              <a:t>Mental health parity </a:t>
            </a:r>
          </a:p>
          <a:p>
            <a:pPr lvl="1"/>
            <a:r>
              <a:rPr lang="en-US" dirty="0" smtClean="0"/>
              <a:t>more people eligible for mental health coverage</a:t>
            </a:r>
          </a:p>
          <a:p>
            <a:pPr lvl="0"/>
            <a:r>
              <a:rPr lang="en-US" dirty="0" smtClean="0"/>
              <a:t>Clinical social work </a:t>
            </a:r>
          </a:p>
          <a:p>
            <a:pPr lvl="1"/>
            <a:r>
              <a:rPr lang="en-US" dirty="0" smtClean="0"/>
              <a:t>higher end of pay scale for social workers</a:t>
            </a:r>
          </a:p>
          <a:p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Cox, Introduction to Social Work, 2e. © SAGE Publications, 2018.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DC PPT master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DC PPT master theme" id="{A18F5651-4338-4BB7-9FAA-89B657A5B34E}" vid="{84532A34-ADD7-43B0-813F-3B4C319876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31132</TotalTime>
  <Words>2515</Words>
  <Application>Microsoft Macintosh PowerPoint</Application>
  <PresentationFormat>On-screen Show (4:3)</PresentationFormat>
  <Paragraphs>363</Paragraphs>
  <Slides>44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Calibri</vt:lpstr>
      <vt:lpstr>Times New Roman</vt:lpstr>
      <vt:lpstr>Wingdings</vt:lpstr>
      <vt:lpstr>Arial</vt:lpstr>
      <vt:lpstr>CDC PPT master theme</vt:lpstr>
      <vt:lpstr>Session &amp; Chapter 9</vt:lpstr>
      <vt:lpstr>Agenda</vt:lpstr>
      <vt:lpstr>Activity</vt:lpstr>
      <vt:lpstr>Activity</vt:lpstr>
      <vt:lpstr>Social Work and Mental Health</vt:lpstr>
      <vt:lpstr>Specializations</vt:lpstr>
      <vt:lpstr> Mental Health and Mental Illness </vt:lpstr>
      <vt:lpstr> Mental Health and Mental Illness </vt:lpstr>
      <vt:lpstr> Normal Versus Abnormal Mental Health </vt:lpstr>
      <vt:lpstr> Normal Versus Abnormal Mental Health </vt:lpstr>
      <vt:lpstr>Mental Health Disorders and DSM-5</vt:lpstr>
      <vt:lpstr>Categories of Disorders</vt:lpstr>
      <vt:lpstr>Personality Disorders</vt:lpstr>
      <vt:lpstr>Personality Disorders</vt:lpstr>
      <vt:lpstr>Personality Disorders</vt:lpstr>
      <vt:lpstr>Depression</vt:lpstr>
      <vt:lpstr>Seeing Mental Illness</vt:lpstr>
      <vt:lpstr>Anxiety Disorders</vt:lpstr>
      <vt:lpstr>Anxiety Disorder</vt:lpstr>
      <vt:lpstr>Anxiety Disorder</vt:lpstr>
      <vt:lpstr>Anxiety Disorder</vt:lpstr>
      <vt:lpstr>Anxiety Disorders</vt:lpstr>
      <vt:lpstr>Categories of Disorders, cont.</vt:lpstr>
      <vt:lpstr>Seeing Mental Illness</vt:lpstr>
      <vt:lpstr>Evolution of Mental Health System</vt:lpstr>
      <vt:lpstr>Societal Treatment</vt:lpstr>
      <vt:lpstr>Evolution of Mental Health System</vt:lpstr>
      <vt:lpstr> Medicalization of Mental Illness </vt:lpstr>
      <vt:lpstr> Social Work Perspectives </vt:lpstr>
      <vt:lpstr> Social Work Perspectives </vt:lpstr>
      <vt:lpstr> Mental Health Movements </vt:lpstr>
      <vt:lpstr> Mental Health Parity Act—1998 </vt:lpstr>
      <vt:lpstr>Affordable Care Act </vt:lpstr>
      <vt:lpstr>Emerging Models</vt:lpstr>
      <vt:lpstr>Social Work Practice in Mental Health </vt:lpstr>
      <vt:lpstr>Mental Health Settings</vt:lpstr>
      <vt:lpstr> Social Work Roles </vt:lpstr>
      <vt:lpstr>Digital Mental Health Information and Therapy </vt:lpstr>
      <vt:lpstr> Diversity and Mental Health   </vt:lpstr>
      <vt:lpstr>Diversity and Mental Health</vt:lpstr>
      <vt:lpstr>Seeing Mental Illness</vt:lpstr>
      <vt:lpstr> Advocacy on Behalf of  Mental Health </vt:lpstr>
      <vt:lpstr> Advocacy on Behalf of  Mental Health </vt:lpstr>
      <vt:lpstr> Your Career in  Mental Health Social Work </vt:lpstr>
    </vt:vector>
  </TitlesOfParts>
  <Company>Toshiba</Company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  The Social Work Profession</dc:title>
  <dc:creator>ISRC</dc:creator>
  <cp:lastModifiedBy>Kashara Moore</cp:lastModifiedBy>
  <cp:revision>113</cp:revision>
  <dcterms:created xsi:type="dcterms:W3CDTF">2014-09-13T20:15:44Z</dcterms:created>
  <dcterms:modified xsi:type="dcterms:W3CDTF">2019-10-25T11:55:22Z</dcterms:modified>
</cp:coreProperties>
</file>